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47" r:id="rId1"/>
  </p:sldMasterIdLst>
  <p:notesMasterIdLst>
    <p:notesMasterId r:id="rId10"/>
  </p:notesMasterIdLst>
  <p:sldIdLst>
    <p:sldId id="256" r:id="rId2"/>
    <p:sldId id="257" r:id="rId3"/>
    <p:sldId id="289" r:id="rId4"/>
    <p:sldId id="259" r:id="rId5"/>
    <p:sldId id="270" r:id="rId6"/>
    <p:sldId id="288" r:id="rId7"/>
    <p:sldId id="258" r:id="rId8"/>
    <p:sldId id="286" r:id="rId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97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44DCD-1EC7-E24E-9AF8-7FB2C24C2589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6FED2-825C-8249-A997-9028D1221D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2523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4AB02A5-4FE5-49D9-9E24-09F23B90C45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63E-5C5C-D349-A6B7-BF560711E12B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B254-8C32-D940-8506-20F7E443D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63E-5C5C-D349-A6B7-BF560711E12B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B254-8C32-D940-8506-20F7E443D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63E-5C5C-D349-A6B7-BF560711E12B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B254-8C32-D940-8506-20F7E443D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63E-5C5C-D349-A6B7-BF560711E12B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B254-8C32-D940-8506-20F7E443D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63E-5C5C-D349-A6B7-BF560711E12B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B254-8C32-D940-8506-20F7E443D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63E-5C5C-D349-A6B7-BF560711E12B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B254-8C32-D940-8506-20F7E443D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63E-5C5C-D349-A6B7-BF560711E12B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B254-8C32-D940-8506-20F7E443D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63E-5C5C-D349-A6B7-BF560711E12B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B254-8C32-D940-8506-20F7E443DB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0863E-5C5C-D349-A6B7-BF560711E12B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7B254-8C32-D940-8506-20F7E443D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9F0863E-5C5C-D349-A6B7-BF560711E12B}" type="datetimeFigureOut">
              <a:rPr lang="ru-RU" smtClean="0"/>
              <a:pPr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C97B254-8C32-D940-8506-20F7E443DB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9" r:id="rId2"/>
    <p:sldLayoutId id="2147484150" r:id="rId3"/>
    <p:sldLayoutId id="2147484151" r:id="rId4"/>
    <p:sldLayoutId id="2147484152" r:id="rId5"/>
    <p:sldLayoutId id="2147484153" r:id="rId6"/>
    <p:sldLayoutId id="2147484154" r:id="rId7"/>
    <p:sldLayoutId id="2147484155" r:id="rId8"/>
    <p:sldLayoutId id="2147484156" r:id="rId9"/>
    <p:sldLayoutId id="2147484157" r:id="rId10"/>
    <p:sldLayoutId id="214748415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63845" y="5331655"/>
            <a:ext cx="3775587" cy="800768"/>
          </a:xfrm>
        </p:spPr>
        <p:txBody>
          <a:bodyPr>
            <a:normAutofit/>
          </a:bodyPr>
          <a:lstStyle/>
          <a:p>
            <a:pPr algn="r"/>
            <a:r>
              <a:rPr lang="ru-RU" b="1" dirty="0" err="1" smtClean="0">
                <a:latin typeface="Times New Roman"/>
                <a:cs typeface="Times New Roman"/>
              </a:rPr>
              <a:t>Плаван</a:t>
            </a:r>
            <a:r>
              <a:rPr lang="ru-RU" b="1" dirty="0" smtClean="0">
                <a:latin typeface="Times New Roman"/>
                <a:cs typeface="Times New Roman"/>
              </a:rPr>
              <a:t> Т.Р. МКУ ИМДЦ </a:t>
            </a:r>
          </a:p>
          <a:p>
            <a:pPr algn="r"/>
            <a:r>
              <a:rPr lang="ru-RU" b="1" dirty="0" smtClean="0">
                <a:latin typeface="Times New Roman"/>
                <a:cs typeface="Times New Roman"/>
              </a:rPr>
              <a:t>методист  по ДО</a:t>
            </a:r>
            <a:endParaRPr lang="ru-RU" b="1" dirty="0">
              <a:latin typeface="Times New Roman"/>
              <a:cs typeface="Times New Roman"/>
            </a:endParaRPr>
          </a:p>
          <a:p>
            <a:endParaRPr lang="ru-RU" b="1" dirty="0">
              <a:latin typeface="Times New Roman"/>
              <a:cs typeface="Times New Roman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9317" y="2082018"/>
            <a:ext cx="7146388" cy="170216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воспитания ДО</a:t>
            </a:r>
            <a:b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3325" y="99215"/>
            <a:ext cx="319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/>
                <a:cs typeface="Times New Roman"/>
              </a:rPr>
              <a:t>Понятие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4234" y="1308296"/>
            <a:ext cx="8201464" cy="5106572"/>
          </a:xfrm>
        </p:spPr>
        <p:txBody>
          <a:bodyPr>
            <a:normAutofit/>
          </a:bodyPr>
          <a:lstStyle/>
          <a:p>
            <a:pPr algn="ctr" eaLnBrk="0" hangingPunct="0">
              <a:buNone/>
              <a:defRPr/>
            </a:pPr>
            <a:r>
              <a:rPr lang="ru-RU" altLang="zh-CN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ВОСПИТАНИЯ </a:t>
            </a:r>
            <a:r>
              <a:rPr lang="ru-RU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КОМПОНЕНТ ОП ДО И РАЗРАБАТЫВАЕТСЯ НА </a:t>
            </a:r>
            <a:r>
              <a:rPr lang="ru-RU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</a:t>
            </a:r>
          </a:p>
          <a:p>
            <a:pPr algn="ctr" eaLnBrk="0" hangingPunct="0">
              <a:buNone/>
              <a:defRPr/>
            </a:pPr>
            <a:r>
              <a:rPr lang="ru-RU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ПРИМЕРНОЙ </a:t>
            </a:r>
            <a:r>
              <a:rPr lang="ru-RU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ПРОГРАММЫ ВОСПИТАНИЯ  </a:t>
            </a:r>
            <a:endParaRPr lang="ru-RU" altLang="zh-CN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0" hangingPunct="0">
              <a:buNone/>
              <a:defRPr/>
            </a:pPr>
            <a:r>
              <a:rPr lang="ru-RU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ОРГАНИЗАЦИЙ,  </a:t>
            </a:r>
          </a:p>
          <a:p>
            <a:pPr algn="ctr" eaLnBrk="0" hangingPunct="0">
              <a:buNone/>
              <a:defRPr/>
            </a:pPr>
            <a:r>
              <a:rPr lang="ru-RU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РЕАЛИЗУЮЩИХ ОБРАЗОВАТЕЛЬНЫЕ ПРОГРАММЫ </a:t>
            </a:r>
          </a:p>
          <a:p>
            <a:pPr algn="ctr" eaLnBrk="0" hangingPunct="0">
              <a:buNone/>
              <a:defRPr/>
            </a:pPr>
            <a:r>
              <a:rPr lang="ru-RU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ДОШКОЛЬНОГО ОБРАЗОВАНИЯ, </a:t>
            </a:r>
            <a:r>
              <a:rPr lang="ru-RU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ПРИСМОТР </a:t>
            </a:r>
            <a:r>
              <a:rPr lang="ru-RU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УХОД ЗА </a:t>
            </a:r>
            <a:r>
              <a:rPr lang="ru-RU" altLang="zh-CN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ДЕТЬМИ</a:t>
            </a:r>
          </a:p>
          <a:p>
            <a:pPr algn="ctr" eaLnBrk="0" hangingPunct="0">
              <a:buNone/>
              <a:defRPr/>
            </a:pP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>
              <a:buNone/>
              <a:defRPr/>
            </a:pPr>
            <a:r>
              <a:rPr lang="ru-RU" altLang="ru-RU" b="1" u="sng" dirty="0" smtClean="0">
                <a:solidFill>
                  <a:srgbClr val="0070C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Назначение </a:t>
            </a:r>
            <a:r>
              <a:rPr lang="ru-RU" altLang="ru-RU" b="1" u="sng" dirty="0" smtClean="0">
                <a:solidFill>
                  <a:srgbClr val="0070C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примерной программы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- помочь  образовательным организациям разработать и</a:t>
            </a:r>
            <a:r>
              <a:rPr lang="ru-RU" altLang="ru-RU" dirty="0" smtClean="0">
                <a:solidFill>
                  <a:srgbClr val="0070C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0070C0"/>
                </a:solidFill>
                <a:latin typeface="Times New Roman" pitchFamily="18" charset="0"/>
                <a:ea typeface="微软雅黑" pitchFamily="34" charset="-122"/>
                <a:cs typeface="Times New Roman" pitchFamily="18" charset="0"/>
              </a:rPr>
              <a:t>реализовать собственные рабочие программы воспитания</a:t>
            </a:r>
            <a:endParaRPr lang="ru-RU" altLang="ru-RU" dirty="0" smtClean="0">
              <a:solidFill>
                <a:srgbClr val="0070C0"/>
              </a:solidFill>
              <a:latin typeface="Times New Roman" pitchFamily="18" charset="0"/>
              <a:ea typeface="微软雅黑" pitchFamily="34" charset="-122"/>
              <a:cs typeface="Times New Roman" pitchFamily="18" charset="0"/>
            </a:endParaRPr>
          </a:p>
          <a:p>
            <a:pPr algn="ctr" eaLnBrk="0" hangingPunct="0">
              <a:buNone/>
              <a:defRPr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37996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3325" y="99215"/>
            <a:ext cx="319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/>
                <a:cs typeface="Times New Roman"/>
              </a:rPr>
              <a:t>Нормативная база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492" y="914400"/>
            <a:ext cx="7024744" cy="80368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программы воспитания ДО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38831" y="1718085"/>
            <a:ext cx="7368988" cy="473898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Нормативно-правовое и информационное обеспечение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Конституция РФ(ред. От 04.07.2020г.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ФГОС ДО Приказ Мо и науки РФ от 17.10.2013г. №1155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Стратегия развития воспитания в РФ на период до 2025г., распоряжение Правительства РФ от 29.05.2015г. №996-р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Указ Президента РФ от 07.05.2018г. №204 О национальных целях и стратегических задачах развития РФ на период до 2024г.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Закон о воспитании -это условное название ФЗ от 31.047.2020 ;304-ФЗ « О внесении изменений в ФЗ «Об образовании в РФ» по вопросам воспитания обучающихся»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Концепция дошкольного воспитания (одобрена решением коллегии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Гособразования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19.06.1989№7/1)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Концепция духовно-нравственного развития и воспитания личности гражданина России.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96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07963" y="858129"/>
            <a:ext cx="8271803" cy="555673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Что нужно знать о рабочей программе воспитания</a:t>
            </a:r>
            <a:endParaRPr lang="ru-RU" dirty="0" smtClean="0">
              <a:solidFill>
                <a:srgbClr val="FF0000"/>
              </a:solidFill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воспитания – обязательный для всех детских садов документ.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Данный документ – структурный компонент ООП детского сада.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воспитания не должна противоречить принципам, целям, задачам и содержанию ООП ДО.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воспитания включает календарный план воспитательной работы.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Разрабатывает программу воспитания рабочая группа педагогов, которую заведующий утверждает приказом. 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 разработке программы имеют право участвовать родители.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Срок, когда программу воспитания нужно утвердить, – до 1 сентября 2021 года.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723325" y="99215"/>
            <a:ext cx="319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/>
                <a:cs typeface="Times New Roman"/>
              </a:rPr>
              <a:t>Специфика</a:t>
            </a:r>
            <a:endParaRPr lang="ru-RU" sz="24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226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3325" y="99215"/>
            <a:ext cx="319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/>
                <a:cs typeface="Times New Roman"/>
              </a:rPr>
              <a:t>структура 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492" y="99215"/>
            <a:ext cx="8018583" cy="2321170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Дорожная карта, которая поможет организовать работу над программой </a:t>
            </a:r>
            <a:r>
              <a:rPr lang="ru-RU" sz="2400" b="1" dirty="0" smtClean="0"/>
              <a:t>воспитания.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07964" y="1378634"/>
            <a:ext cx="8215532" cy="524724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Дорожная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карта по разработке программы воспитания представляет собой систему мероприятий по направлениям: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организационно-управленческое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проекта с участниками образовательных отношений;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нормативно-правовое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мониторинг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материально-техническое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обеспечение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671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3325" y="99215"/>
            <a:ext cx="319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/>
                <a:cs typeface="Times New Roman"/>
              </a:rPr>
              <a:t>структура 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07964" y="731520"/>
            <a:ext cx="8215532" cy="612648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Деятельность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педколлектива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 реализации дорожной карты включает шесть этапов: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1-й этап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формирование инициативной группы по работе над проектом программы воспитания (начало 2020/21 учебного года), проведение педагогического мониторинга; 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2-й этап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разработка проекта программы воспитания (ноябрь 2020 года — апрель 2021 года); 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3-й этап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внесение изменений в локальные акты детского сада, подписание договоров о сотрудничестве с социальными партнерами (апрель 2021 года); 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4-й этап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обсуждение и согласование проекта программы воспитания с участниками образовательных отношений (май 2021 года); 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5-й этап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изменение ООП ДО: включение программы воспитания (июнь 2021 года);</a:t>
            </a:r>
          </a:p>
          <a:p>
            <a:pPr lvl="0"/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6-й этап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размещение ООП ДО с изменениями на сайте детского сада (июнь 2021 года).</a:t>
            </a:r>
          </a:p>
          <a:p>
            <a:pPr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671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3325" y="99215"/>
            <a:ext cx="319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/>
                <a:cs typeface="Times New Roman"/>
              </a:rPr>
              <a:t>Специфика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95295" y="560880"/>
            <a:ext cx="7024744" cy="178587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>Программа воспитания: как начать разработку и написать целевой раздел уже в марте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895295" y="1913206"/>
            <a:ext cx="7671929" cy="391942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Проведите педсовет</a:t>
            </a:r>
          </a:p>
          <a:p>
            <a:pPr lvl="0"/>
            <a:r>
              <a:rPr lang="ru-RU" dirty="0" smtClean="0"/>
              <a:t>Создайте рабочую </a:t>
            </a:r>
            <a:r>
              <a:rPr lang="ru-RU" dirty="0" smtClean="0"/>
              <a:t>группу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sz="1800" i="1" dirty="0" smtClean="0"/>
              <a:t>приказом </a:t>
            </a:r>
            <a:r>
              <a:rPr lang="ru-RU" sz="1800" i="1" dirty="0" smtClean="0"/>
              <a:t>создать рабочую группу, которая будет готовить </a:t>
            </a:r>
            <a:r>
              <a:rPr lang="ru-RU" sz="1800" i="1" dirty="0" smtClean="0"/>
              <a:t>программу)</a:t>
            </a:r>
            <a:endParaRPr lang="ru-RU" i="1" dirty="0" smtClean="0"/>
          </a:p>
          <a:p>
            <a:pPr lvl="0"/>
            <a:r>
              <a:rPr lang="ru-RU" dirty="0" smtClean="0"/>
              <a:t>Составьте проект программы </a:t>
            </a:r>
            <a:r>
              <a:rPr lang="ru-RU" dirty="0" smtClean="0"/>
              <a:t>воспитания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sz="1900" i="1" dirty="0" smtClean="0"/>
              <a:t>рабочей </a:t>
            </a:r>
            <a:r>
              <a:rPr lang="ru-RU" sz="1900" i="1" dirty="0" smtClean="0"/>
              <a:t>группе составить </a:t>
            </a:r>
            <a:r>
              <a:rPr lang="ru-RU" sz="1900" i="1" dirty="0" smtClean="0"/>
              <a:t>проект </a:t>
            </a:r>
            <a:r>
              <a:rPr lang="ru-RU" sz="1900" i="1" dirty="0" smtClean="0"/>
              <a:t>программы </a:t>
            </a:r>
            <a:r>
              <a:rPr lang="ru-RU" sz="1900" i="1" dirty="0" smtClean="0"/>
              <a:t>воспитания)</a:t>
            </a:r>
            <a:endParaRPr lang="ru-RU" i="1" dirty="0" smtClean="0"/>
          </a:p>
          <a:p>
            <a:pPr lvl="0"/>
            <a:r>
              <a:rPr lang="ru-RU" dirty="0" smtClean="0"/>
              <a:t>Содержание программы воспитания</a:t>
            </a:r>
          </a:p>
          <a:p>
            <a:pPr lvl="0"/>
            <a:r>
              <a:rPr lang="ru-RU" dirty="0" smtClean="0"/>
              <a:t>Структура программы воспитания</a:t>
            </a:r>
          </a:p>
          <a:p>
            <a:pPr lvl="0"/>
            <a:r>
              <a:rPr lang="ru-RU" dirty="0" smtClean="0"/>
              <a:t>Разработайте проект календарного плана воспитательной работы</a:t>
            </a:r>
          </a:p>
          <a:p>
            <a:pPr lvl="0"/>
            <a:r>
              <a:rPr lang="ru-RU" dirty="0" smtClean="0"/>
              <a:t>Согласуйте проекты с родителями</a:t>
            </a:r>
          </a:p>
          <a:p>
            <a:pPr lvl="0"/>
            <a:r>
              <a:rPr lang="ru-RU" dirty="0" smtClean="0"/>
              <a:t>Утвердите программу воспитания и план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83950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3325" y="99215"/>
            <a:ext cx="3196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/>
                <a:cs typeface="Times New Roman"/>
              </a:rPr>
              <a:t>структура </a:t>
            </a:r>
            <a:endParaRPr lang="ru-RU" sz="2400" b="1" dirty="0">
              <a:latin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0843" y="1111347"/>
            <a:ext cx="8032651" cy="49518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167180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Революция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2030</TotalTime>
  <Words>245</Words>
  <Application>Microsoft Macintosh PowerPoint</Application>
  <PresentationFormat>Экран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Остин</vt:lpstr>
      <vt:lpstr>Программа воспитания ДО Методические рекомендации</vt:lpstr>
      <vt:lpstr>Слайд 2</vt:lpstr>
      <vt:lpstr>Разработка программы воспитания ДО</vt:lpstr>
      <vt:lpstr>Слайд 4</vt:lpstr>
      <vt:lpstr>Дорожная карта, которая поможет организовать работу над программой воспитания.    </vt:lpstr>
      <vt:lpstr>Слайд 6</vt:lpstr>
      <vt:lpstr>Программа воспитания: как начать разработку и написать целевой раздел уже в марте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</cp:lastModifiedBy>
  <cp:revision>137</cp:revision>
  <dcterms:created xsi:type="dcterms:W3CDTF">2016-05-11T14:13:35Z</dcterms:created>
  <dcterms:modified xsi:type="dcterms:W3CDTF">2022-01-19T06:20:20Z</dcterms:modified>
</cp:coreProperties>
</file>