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6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8.wmf"/><Relationship Id="rId7" Type="http://schemas.openxmlformats.org/officeDocument/2006/relationships/image" Target="../media/image91.wmf"/><Relationship Id="rId2" Type="http://schemas.openxmlformats.org/officeDocument/2006/relationships/image" Target="../media/image87.wmf"/><Relationship Id="rId1" Type="http://schemas.openxmlformats.org/officeDocument/2006/relationships/image" Target="../media/image68.wmf"/><Relationship Id="rId6" Type="http://schemas.openxmlformats.org/officeDocument/2006/relationships/image" Target="../media/image90.wmf"/><Relationship Id="rId5" Type="http://schemas.openxmlformats.org/officeDocument/2006/relationships/image" Target="../media/image82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B313-762C-44BF-90AA-4171A5EC9557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0832-BD50-4108-B716-0B8E4B255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43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66.pn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7.png"/><Relationship Id="rId9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8.png"/><Relationship Id="rId3" Type="http://schemas.openxmlformats.org/officeDocument/2006/relationships/image" Target="../media/image76.png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77.png"/><Relationship Id="rId9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85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0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93.png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94.png"/><Relationship Id="rId9" Type="http://schemas.openxmlformats.org/officeDocument/2006/relationships/oleObject" Target="../embeddings/oleObject7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7709_76-p-fon-dlya-prezentatsii-po-matematike-dlya-d-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71480"/>
            <a:ext cx="6985017" cy="3929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14356"/>
            <a:ext cx="6929486" cy="371477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Применение знаний выпускника основной образовательной школы, полученных  им  в разделе «Функциональная линия» к выполнению задания № 9 в ЕГЭ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714884"/>
            <a:ext cx="6400800" cy="10001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85926"/>
            <a:ext cx="37147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357422" y="3286124"/>
            <a:ext cx="24288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2214546" y="3071810"/>
            <a:ext cx="2581292" cy="95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500694" y="3357562"/>
          <a:ext cx="1249363" cy="820737"/>
        </p:xfrm>
        <a:graphic>
          <a:graphicData uri="http://schemas.openxmlformats.org/presentationml/2006/ole">
            <p:oleObj spid="_x0000_s36866" name="Формула" r:id="rId4" imgW="596880" imgH="39348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572132" y="1785926"/>
          <a:ext cx="822325" cy="822325"/>
        </p:xfrm>
        <a:graphic>
          <a:graphicData uri="http://schemas.openxmlformats.org/presentationml/2006/ole">
            <p:oleObj spid="_x0000_s36867" name="Формула" r:id="rId5" imgW="393480" imgH="39348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519863" y="1974850"/>
          <a:ext cx="796925" cy="423863"/>
        </p:xfrm>
        <a:graphic>
          <a:graphicData uri="http://schemas.openxmlformats.org/presentationml/2006/ole">
            <p:oleObj spid="_x0000_s36868" name="Формула" r:id="rId6" imgW="380880" imgH="20304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500694" y="4286256"/>
          <a:ext cx="1674813" cy="820738"/>
        </p:xfrm>
        <a:graphic>
          <a:graphicData uri="http://schemas.openxmlformats.org/presentationml/2006/ole">
            <p:oleObj spid="_x0000_s36869" name="Формула" r:id="rId7" imgW="799920" imgH="3934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214546" y="292893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00430" y="392906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929190" y="5214950"/>
          <a:ext cx="3535362" cy="820738"/>
        </p:xfrm>
        <a:graphic>
          <a:graphicData uri="http://schemas.openxmlformats.org/presentationml/2006/ole">
            <p:oleObj spid="_x0000_s36870" name="Формула" r:id="rId8" imgW="1688760" imgH="393480" progId="Equation.3">
              <p:embed/>
            </p:oleObj>
          </a:graphicData>
        </a:graphic>
      </p:graphicFrame>
      <p:pic>
        <p:nvPicPr>
          <p:cNvPr id="15" name="Рисунок 14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857232"/>
            <a:ext cx="70723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5572132" y="2571744"/>
          <a:ext cx="822325" cy="822325"/>
        </p:xfrm>
        <a:graphic>
          <a:graphicData uri="http://schemas.openxmlformats.org/presentationml/2006/ole">
            <p:oleObj spid="_x0000_s36871" name="Формула" r:id="rId10" imgW="393480" imgH="39348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58016" y="600076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</a:t>
            </a:r>
            <a:r>
              <a:rPr lang="en-US" sz="2400" b="1" dirty="0" smtClean="0"/>
              <a:t>2,1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3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7889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000108"/>
            <a:ext cx="2502130" cy="2214578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357562"/>
            <a:ext cx="6267477" cy="40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857628"/>
            <a:ext cx="3219466" cy="23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500034" y="2357430"/>
            <a:ext cx="24288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43570" y="5143512"/>
            <a:ext cx="285752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-285784" y="2071678"/>
            <a:ext cx="228601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571206" y="5000636"/>
            <a:ext cx="214393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596" y="235743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- 3</a:t>
            </a:r>
            <a:endParaRPr lang="ru-RU" sz="2000" b="1" dirty="0"/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3286116" y="928670"/>
          <a:ext cx="1352550" cy="450850"/>
        </p:xfrm>
        <a:graphic>
          <a:graphicData uri="http://schemas.openxmlformats.org/presentationml/2006/ole">
            <p:oleObj spid="_x0000_s37897" name="Формула" r:id="rId7" imgW="647640" imgH="215640" progId="Equation.3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3286116" y="1428736"/>
          <a:ext cx="1962150" cy="450850"/>
        </p:xfrm>
        <a:graphic>
          <a:graphicData uri="http://schemas.openxmlformats.org/presentationml/2006/ole">
            <p:oleObj spid="_x0000_s37898" name="Формула" r:id="rId8" imgW="939600" imgH="215640" progId="Equation.3">
              <p:embed/>
            </p:oleObj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1785918" y="3857628"/>
          <a:ext cx="1352550" cy="450850"/>
        </p:xfrm>
        <a:graphic>
          <a:graphicData uri="http://schemas.openxmlformats.org/presentationml/2006/ole">
            <p:oleObj spid="_x0000_s37899" name="Формула" r:id="rId9" imgW="647640" imgH="215640" progId="Equation.3">
              <p:embed/>
            </p:oleObj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5786446" y="928670"/>
          <a:ext cx="1909763" cy="1352550"/>
        </p:xfrm>
        <a:graphic>
          <a:graphicData uri="http://schemas.openxmlformats.org/presentationml/2006/ole">
            <p:oleObj spid="_x0000_s37900" name="Формула" r:id="rId10" imgW="914400" imgH="647640" progId="Equation.3">
              <p:embed/>
            </p:oleObj>
          </a:graphicData>
        </a:graphic>
      </p:graphicFrame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1785918" y="4357694"/>
          <a:ext cx="1935162" cy="450850"/>
        </p:xfrm>
        <a:graphic>
          <a:graphicData uri="http://schemas.openxmlformats.org/presentationml/2006/ole">
            <p:oleObj spid="_x0000_s37901" name="Формула" r:id="rId11" imgW="927000" imgH="215640" progId="Equation.3">
              <p:embed/>
            </p:oleObj>
          </a:graphicData>
        </a:graphic>
      </p:graphicFrame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1785918" y="4857760"/>
          <a:ext cx="2490788" cy="450850"/>
        </p:xfrm>
        <a:graphic>
          <a:graphicData uri="http://schemas.openxmlformats.org/presentationml/2006/ole">
            <p:oleObj spid="_x0000_s37902" name="Формула" r:id="rId12" imgW="1193760" imgH="21564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14942" y="507207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</a:t>
            </a:r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29454" y="607220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</a:t>
            </a:r>
            <a:r>
              <a:rPr lang="en-US" sz="2400" b="1" dirty="0" smtClean="0"/>
              <a:t>4</a:t>
            </a:r>
            <a:endParaRPr lang="ru-RU" sz="2400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000892" y="278605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</a:t>
            </a:r>
            <a:r>
              <a:rPr lang="en-US" sz="2400" b="1" dirty="0" smtClean="0"/>
              <a:t>16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4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700092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928670"/>
            <a:ext cx="32147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1142976" y="2643182"/>
            <a:ext cx="342902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785786" y="2428868"/>
            <a:ext cx="285752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000627" y="1491796"/>
          <a:ext cx="1320687" cy="500066"/>
        </p:xfrm>
        <a:graphic>
          <a:graphicData uri="http://schemas.openxmlformats.org/presentationml/2006/ole">
            <p:oleObj spid="_x0000_s38914" name="Формула" r:id="rId5" imgW="469800" imgH="177480" progId="Equation.3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>
          <a:xfrm>
            <a:off x="2428860" y="350043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43042" y="3357562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357422" y="1928802"/>
          <a:ext cx="267070" cy="706444"/>
        </p:xfrm>
        <a:graphic>
          <a:graphicData uri="http://schemas.openxmlformats.org/presentationml/2006/ole">
            <p:oleObj spid="_x0000_s38915" name="Формула" r:id="rId6" imgW="164880" imgH="39348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5000627" y="1991862"/>
          <a:ext cx="1676837" cy="536588"/>
        </p:xfrm>
        <a:graphic>
          <a:graphicData uri="http://schemas.openxmlformats.org/presentationml/2006/ole">
            <p:oleObj spid="_x0000_s38916" name="Формула" r:id="rId7" imgW="634680" imgH="2030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71604" y="228599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- 1,5</a:t>
            </a:r>
            <a:endParaRPr lang="ru-RU" sz="2000" b="1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000628" y="2500306"/>
          <a:ext cx="2357454" cy="518671"/>
        </p:xfrm>
        <a:graphic>
          <a:graphicData uri="http://schemas.openxmlformats.org/presentationml/2006/ole">
            <p:oleObj spid="_x0000_s38917" name="Формула" r:id="rId8" imgW="927000" imgH="20304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5072066" y="3214686"/>
          <a:ext cx="1071570" cy="504928"/>
        </p:xfrm>
        <a:graphic>
          <a:graphicData uri="http://schemas.openxmlformats.org/presentationml/2006/ole">
            <p:oleObj spid="_x0000_s38918" name="Формула" r:id="rId9" imgW="431640" imgH="2030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58016" y="592933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</a:t>
            </a:r>
            <a:r>
              <a:rPr lang="en-US" sz="2400" b="1" dirty="0" smtClean="0"/>
              <a:t>1,5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5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650085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28596" y="2000240"/>
            <a:ext cx="335758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571472" y="2285992"/>
            <a:ext cx="24288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216400" y="1179513"/>
          <a:ext cx="1604963" cy="571500"/>
        </p:xfrm>
        <a:graphic>
          <a:graphicData uri="http://schemas.openxmlformats.org/presentationml/2006/ole">
            <p:oleObj spid="_x0000_s39938" name="Формула" r:id="rId5" imgW="571320" imgH="20304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285984" y="1285860"/>
          <a:ext cx="266700" cy="706437"/>
        </p:xfrm>
        <a:graphic>
          <a:graphicData uri="http://schemas.openxmlformats.org/presentationml/2006/ole">
            <p:oleObj spid="_x0000_s39939" name="Формула" r:id="rId6" imgW="164880" imgH="393480" progId="Equation.3">
              <p:embed/>
            </p:oleObj>
          </a:graphicData>
        </a:graphic>
      </p:graphicFrame>
      <p:sp>
        <p:nvSpPr>
          <p:cNvPr id="11" name="Овал 10"/>
          <p:cNvSpPr/>
          <p:nvPr/>
        </p:nvSpPr>
        <p:spPr>
          <a:xfrm>
            <a:off x="2357422" y="257174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242886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- 1,5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214810" y="1785926"/>
          <a:ext cx="2354262" cy="571500"/>
        </p:xfrm>
        <a:graphic>
          <a:graphicData uri="http://schemas.openxmlformats.org/presentationml/2006/ole">
            <p:oleObj spid="_x0000_s39940" name="Формула" r:id="rId7" imgW="838080" imgH="2030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28728" y="164305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4214810" y="2285992"/>
          <a:ext cx="2960688" cy="571500"/>
        </p:xfrm>
        <a:graphic>
          <a:graphicData uri="http://schemas.openxmlformats.org/presentationml/2006/ole">
            <p:oleObj spid="_x0000_s39941" name="Формула" r:id="rId8" imgW="1054080" imgH="203040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4241768" y="3000372"/>
          <a:ext cx="1511331" cy="576263"/>
        </p:xfrm>
        <a:graphic>
          <a:graphicData uri="http://schemas.openxmlformats.org/presentationml/2006/ole">
            <p:oleObj spid="_x0000_s39942" name="Формула" r:id="rId9" imgW="533160" imgH="203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58016" y="592933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</a:t>
            </a:r>
            <a:r>
              <a:rPr lang="en-US" sz="2400" b="1" dirty="0" smtClean="0"/>
              <a:t>- 1,5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6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66"/>
            <a:ext cx="63579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28596" y="2857496"/>
            <a:ext cx="41434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-32" y="2571744"/>
            <a:ext cx="24288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857752" y="1285860"/>
          <a:ext cx="2178050" cy="606425"/>
        </p:xfrm>
        <a:graphic>
          <a:graphicData uri="http://schemas.openxmlformats.org/presentationml/2006/ole">
            <p:oleObj spid="_x0000_s40962" name="Формула" r:id="rId5" imgW="774360" imgH="215640" progId="Equation.3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>
          <a:xfrm>
            <a:off x="1142976" y="178592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5786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2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875213" y="1839913"/>
          <a:ext cx="2465387" cy="608012"/>
        </p:xfrm>
        <a:graphic>
          <a:graphicData uri="http://schemas.openxmlformats.org/presentationml/2006/ole">
            <p:oleObj spid="_x0000_s40963" name="Формула" r:id="rId6" imgW="87624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7224" y="278605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</a:t>
            </a:r>
            <a:r>
              <a:rPr lang="en-US" sz="2000" b="1" dirty="0" smtClean="0"/>
              <a:t>1</a:t>
            </a:r>
            <a:endParaRPr lang="ru-RU" sz="2000" b="1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876800" y="2411413"/>
          <a:ext cx="2963863" cy="604837"/>
        </p:xfrm>
        <a:graphic>
          <a:graphicData uri="http://schemas.openxmlformats.org/presentationml/2006/ole">
            <p:oleObj spid="_x0000_s40964" name="Формула" r:id="rId7" imgW="1054080" imgH="215640" progId="Equation.3">
              <p:embed/>
            </p:oleObj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1857356" y="3857628"/>
            <a:ext cx="6929518" cy="2006607"/>
            <a:chOff x="1857356" y="3857628"/>
            <a:chExt cx="6929518" cy="2006607"/>
          </a:xfrm>
        </p:grpSpPr>
        <p:sp>
          <p:nvSpPr>
            <p:cNvPr id="18" name="TextBox 17"/>
            <p:cNvSpPr txBox="1"/>
            <p:nvPr/>
          </p:nvSpPr>
          <p:spPr>
            <a:xfrm>
              <a:off x="1857356" y="3857628"/>
              <a:ext cx="6929518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2400" b="1" dirty="0" smtClean="0"/>
                <a:t>Теорема: Если основной период функции</a:t>
              </a:r>
            </a:p>
            <a:p>
              <a:pPr>
                <a:lnSpc>
                  <a:spcPct val="150000"/>
                </a:lnSpc>
              </a:pPr>
              <a:r>
                <a:rPr lang="ru-RU" sz="2400" b="1" dirty="0" smtClean="0"/>
                <a:t>равен </a:t>
              </a:r>
              <a:r>
                <a:rPr lang="ru-RU" sz="2800" b="1" i="1" dirty="0" smtClean="0"/>
                <a:t>Т</a:t>
              </a:r>
              <a:r>
                <a:rPr lang="en-US" sz="2400" b="1" i="1" dirty="0" smtClean="0"/>
                <a:t> </a:t>
              </a:r>
              <a:r>
                <a:rPr lang="ru-RU" sz="2400" b="1" i="1" dirty="0" smtClean="0"/>
                <a:t>, </a:t>
              </a:r>
              <a:r>
                <a:rPr lang="ru-RU" sz="2400" b="1" dirty="0" smtClean="0"/>
                <a:t>то основной период функции </a:t>
              </a:r>
            </a:p>
            <a:p>
              <a:pPr>
                <a:lnSpc>
                  <a:spcPct val="150000"/>
                </a:lnSpc>
              </a:pPr>
              <a:r>
                <a:rPr lang="ru-RU" sz="2400" b="1" dirty="0" smtClean="0"/>
                <a:t>равен</a:t>
              </a:r>
              <a:r>
                <a:rPr lang="en-US" sz="2400" b="1" dirty="0" smtClean="0"/>
                <a:t>       .</a:t>
              </a:r>
              <a:endParaRPr lang="ru-RU" sz="2400" b="1" dirty="0"/>
            </a:p>
          </p:txBody>
        </p:sp>
        <p:graphicFrame>
          <p:nvGraphicFramePr>
            <p:cNvPr id="40968" name="Object 8"/>
            <p:cNvGraphicFramePr>
              <a:graphicFrameLocks noChangeAspect="1"/>
            </p:cNvGraphicFramePr>
            <p:nvPr/>
          </p:nvGraphicFramePr>
          <p:xfrm>
            <a:off x="7429520" y="3929066"/>
            <a:ext cx="1295916" cy="488945"/>
          </p:xfrm>
          <a:graphic>
            <a:graphicData uri="http://schemas.openxmlformats.org/presentationml/2006/ole">
              <p:oleObj spid="_x0000_s40968" name="Формула" r:id="rId8" imgW="571320" imgH="215640" progId="Equation.3">
                <p:embed/>
              </p:oleObj>
            </a:graphicData>
          </a:graphic>
        </p:graphicFrame>
        <p:graphicFrame>
          <p:nvGraphicFramePr>
            <p:cNvPr id="40969" name="Object 9"/>
            <p:cNvGraphicFramePr>
              <a:graphicFrameLocks noChangeAspect="1"/>
            </p:cNvGraphicFramePr>
            <p:nvPr/>
          </p:nvGraphicFramePr>
          <p:xfrm>
            <a:off x="7143768" y="4572008"/>
            <a:ext cx="1560271" cy="500066"/>
          </p:xfrm>
          <a:graphic>
            <a:graphicData uri="http://schemas.openxmlformats.org/presentationml/2006/ole">
              <p:oleObj spid="_x0000_s40969" name="Формула" r:id="rId9" imgW="672840" imgH="215640" progId="Equation.3">
                <p:embed/>
              </p:oleObj>
            </a:graphicData>
          </a:graphic>
        </p:graphicFrame>
        <p:graphicFrame>
          <p:nvGraphicFramePr>
            <p:cNvPr id="40970" name="Object 10"/>
            <p:cNvGraphicFramePr>
              <a:graphicFrameLocks noChangeAspect="1"/>
            </p:cNvGraphicFramePr>
            <p:nvPr/>
          </p:nvGraphicFramePr>
          <p:xfrm>
            <a:off x="2786082" y="5000636"/>
            <a:ext cx="370503" cy="863599"/>
          </p:xfrm>
          <a:graphic>
            <a:graphicData uri="http://schemas.openxmlformats.org/presentationml/2006/ole">
              <p:oleObj spid="_x0000_s40970" name="Формула" r:id="rId10" imgW="190440" imgH="444240" progId="Equation.3">
                <p:embed/>
              </p:oleObj>
            </a:graphicData>
          </a:graphic>
        </p:graphicFrame>
      </p:grp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5072066" y="3000372"/>
          <a:ext cx="1181100" cy="1008063"/>
        </p:xfrm>
        <a:graphic>
          <a:graphicData uri="http://schemas.openxmlformats.org/presentationml/2006/ole">
            <p:oleObj spid="_x0000_s40971" name="Формула" r:id="rId11" imgW="520560" imgH="444240" progId="Equation.3">
              <p:embed/>
            </p:oleObj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6572264" y="3214686"/>
          <a:ext cx="1111250" cy="471487"/>
        </p:xfrm>
        <a:graphic>
          <a:graphicData uri="http://schemas.openxmlformats.org/presentationml/2006/ole">
            <p:oleObj spid="_x0000_s40972" name="Формула" r:id="rId12" imgW="419040" imgH="177480" progId="Equation.3">
              <p:embed/>
            </p:oleObj>
          </a:graphicData>
        </a:graphic>
      </p:graphicFrame>
      <p:pic>
        <p:nvPicPr>
          <p:cNvPr id="25" name="Рисунок 24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43240" y="5643578"/>
            <a:ext cx="53578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929454" y="62150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4291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57158" y="2786058"/>
            <a:ext cx="41434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-249271" y="2606669"/>
            <a:ext cx="250033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857752" y="1285860"/>
          <a:ext cx="2178050" cy="606425"/>
        </p:xfrm>
        <a:graphic>
          <a:graphicData uri="http://schemas.openxmlformats.org/presentationml/2006/ole">
            <p:oleObj spid="_x0000_s43010" name="Формула" r:id="rId4" imgW="774360" imgH="215640" progId="Equation.3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>
          <a:xfrm>
            <a:off x="928662" y="364331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50043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857752" y="1857364"/>
          <a:ext cx="2679700" cy="608012"/>
        </p:xfrm>
        <a:graphic>
          <a:graphicData uri="http://schemas.openxmlformats.org/presentationml/2006/ole">
            <p:oleObj spid="_x0000_s43011" name="Формула" r:id="rId5" imgW="95220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1472" y="2428868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- 2</a:t>
            </a:r>
            <a:endParaRPr lang="ru-RU" sz="2000" b="1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716463" y="2411413"/>
          <a:ext cx="3286125" cy="604837"/>
        </p:xfrm>
        <a:graphic>
          <a:graphicData uri="http://schemas.openxmlformats.org/presentationml/2006/ole">
            <p:oleObj spid="_x0000_s43012" name="Формула" r:id="rId6" imgW="1168200" imgH="215640" progId="Equation.3">
              <p:embed/>
            </p:oleObj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5072066" y="2928934"/>
          <a:ext cx="1095375" cy="1411287"/>
        </p:xfrm>
        <a:graphic>
          <a:graphicData uri="http://schemas.openxmlformats.org/presentationml/2006/ole">
            <p:oleObj spid="_x0000_s43016" name="Формула" r:id="rId7" imgW="482400" imgH="622080" progId="Equation.3">
              <p:embed/>
            </p:oleObj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6554788" y="3214688"/>
          <a:ext cx="1146175" cy="471487"/>
        </p:xfrm>
        <a:graphic>
          <a:graphicData uri="http://schemas.openxmlformats.org/presentationml/2006/ole">
            <p:oleObj spid="_x0000_s43017" name="Формула" r:id="rId8" imgW="431640" imgH="17748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858016" y="607220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- 4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285728"/>
            <a:ext cx="514353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2071670" y="4143380"/>
          <a:ext cx="5803909" cy="978014"/>
        </p:xfrm>
        <a:graphic>
          <a:graphicData uri="http://schemas.openxmlformats.org/presentationml/2006/ole">
            <p:oleObj spid="_x0000_s43018" name="Формула" r:id="rId10" imgW="2552400" imgH="431640" progId="Equation.3">
              <p:embed/>
            </p:oleObj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1500166" y="5143512"/>
          <a:ext cx="7189787" cy="977900"/>
        </p:xfrm>
        <a:graphic>
          <a:graphicData uri="http://schemas.openxmlformats.org/presentationml/2006/ole">
            <p:oleObj spid="_x0000_s43019" name="Формула" r:id="rId11" imgW="3162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429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85728"/>
            <a:ext cx="54292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57158" y="3071810"/>
            <a:ext cx="414340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-213552" y="2857496"/>
            <a:ext cx="257097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857752" y="1285860"/>
          <a:ext cx="2178050" cy="606425"/>
        </p:xfrm>
        <a:graphic>
          <a:graphicData uri="http://schemas.openxmlformats.org/presentationml/2006/ole">
            <p:oleObj spid="_x0000_s44034" name="Формула" r:id="rId5" imgW="774360" imgH="215640" progId="Equation.3">
              <p:embed/>
            </p:oleObj>
          </a:graphicData>
        </a:graphic>
      </p:graphicFrame>
      <p:sp>
        <p:nvSpPr>
          <p:cNvPr id="10" name="Овал 9"/>
          <p:cNvSpPr/>
          <p:nvPr/>
        </p:nvSpPr>
        <p:spPr>
          <a:xfrm>
            <a:off x="1000100" y="2000240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185736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857752" y="1857364"/>
          <a:ext cx="2465387" cy="608013"/>
        </p:xfrm>
        <a:graphic>
          <a:graphicData uri="http://schemas.openxmlformats.org/presentationml/2006/ole">
            <p:oleObj spid="_x0000_s44035" name="Формула" r:id="rId6" imgW="87624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5786" y="271462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857752" y="2428868"/>
          <a:ext cx="3035300" cy="604837"/>
        </p:xfrm>
        <a:graphic>
          <a:graphicData uri="http://schemas.openxmlformats.org/presentationml/2006/ole">
            <p:oleObj spid="_x0000_s44036" name="Формула" r:id="rId7" imgW="1079280" imgH="215640" progId="Equation.3">
              <p:embed/>
            </p:oleObj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5114925" y="2884653"/>
          <a:ext cx="1028711" cy="1325397"/>
        </p:xfrm>
        <a:graphic>
          <a:graphicData uri="http://schemas.openxmlformats.org/presentationml/2006/ole">
            <p:oleObj spid="_x0000_s44037" name="Формула" r:id="rId8" imgW="482400" imgH="622080" progId="Equation.3">
              <p:embed/>
            </p:oleObj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6554788" y="3214688"/>
          <a:ext cx="1146175" cy="471487"/>
        </p:xfrm>
        <a:graphic>
          <a:graphicData uri="http://schemas.openxmlformats.org/presentationml/2006/ole">
            <p:oleObj spid="_x0000_s44038" name="Формула" r:id="rId9" imgW="431640" imgH="17748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929454" y="600076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</a:t>
            </a:r>
            <a:r>
              <a:rPr lang="en-US" sz="2400" b="1" dirty="0" smtClean="0"/>
              <a:t>0</a:t>
            </a:r>
            <a:endParaRPr lang="ru-RU" sz="2400" b="1" dirty="0" smtClean="0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2214546" y="4143380"/>
          <a:ext cx="4572032" cy="823741"/>
        </p:xfrm>
        <a:graphic>
          <a:graphicData uri="http://schemas.openxmlformats.org/presentationml/2006/ole">
            <p:oleObj spid="_x0000_s44039" name="Формула" r:id="rId10" imgW="2387520" imgH="431640" progId="Equation.3">
              <p:embed/>
            </p:oleObj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1928794" y="4857760"/>
          <a:ext cx="6837379" cy="845069"/>
        </p:xfrm>
        <a:graphic>
          <a:graphicData uri="http://schemas.openxmlformats.org/presentationml/2006/ole">
            <p:oleObj spid="_x0000_s44040" name="Формула" r:id="rId11" imgW="3479760" imgH="431640" progId="Equation.3">
              <p:embed/>
            </p:oleObj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3286116" y="5715016"/>
          <a:ext cx="2944813" cy="893763"/>
        </p:xfrm>
        <a:graphic>
          <a:graphicData uri="http://schemas.openxmlformats.org/presentationml/2006/ole">
            <p:oleObj spid="_x0000_s44041" name="Формула" r:id="rId12" imgW="14983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657709_76-p-fon-dlya-prezentatsii-po-matematike-dlya-d-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571480"/>
            <a:ext cx="6985017" cy="3929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14356"/>
            <a:ext cx="6929486" cy="37147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примерной программе основного общего образования от 08.04.2015 г. указывается, что в ходе изучения функциональной линии в 7 – 9 классах учащийся получает возможность научиться :</a:t>
            </a:r>
            <a:endParaRPr lang="ru-RU" sz="2200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5720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1428736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 smtClean="0">
                <a:solidFill>
                  <a:srgbClr val="002060"/>
                </a:solidFill>
              </a:rPr>
              <a:t>строить графики линейной, квадратичной функций, обратной пропорциональности, функции вида: </a:t>
            </a:r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1571604" y="2214554"/>
          <a:ext cx="4643470" cy="816457"/>
        </p:xfrm>
        <a:graphic>
          <a:graphicData uri="http://schemas.openxmlformats.org/presentationml/2006/ole">
            <p:oleObj spid="_x0000_s16396" name="Формула" r:id="rId3" imgW="2234880" imgH="39348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7158" y="3071810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 smtClean="0">
                <a:solidFill>
                  <a:srgbClr val="002060"/>
                </a:solidFill>
              </a:rPr>
              <a:t>на примере квадратичной функции, использовать преобразования графика функции </a:t>
            </a:r>
            <a:r>
              <a:rPr lang="en-US" sz="2200" i="1" dirty="0" smtClean="0">
                <a:solidFill>
                  <a:srgbClr val="002060"/>
                </a:solidFill>
              </a:rPr>
              <a:t>y</a:t>
            </a:r>
            <a:r>
              <a:rPr lang="ru-RU" sz="2200" i="1" dirty="0" smtClean="0">
                <a:solidFill>
                  <a:srgbClr val="002060"/>
                </a:solidFill>
              </a:rPr>
              <a:t>=</a:t>
            </a:r>
            <a:r>
              <a:rPr lang="en-US" sz="2200" i="1" dirty="0" smtClean="0">
                <a:solidFill>
                  <a:srgbClr val="002060"/>
                </a:solidFill>
              </a:rPr>
              <a:t>f</a:t>
            </a:r>
            <a:r>
              <a:rPr lang="ru-RU" sz="2200" i="1" dirty="0" smtClean="0">
                <a:solidFill>
                  <a:srgbClr val="002060"/>
                </a:solidFill>
              </a:rPr>
              <a:t>(</a:t>
            </a:r>
            <a:r>
              <a:rPr lang="en-US" sz="2200" i="1" dirty="0" smtClean="0">
                <a:solidFill>
                  <a:srgbClr val="002060"/>
                </a:solidFill>
              </a:rPr>
              <a:t>x</a:t>
            </a:r>
            <a:r>
              <a:rPr lang="ru-RU" sz="2200" i="1" dirty="0" smtClean="0">
                <a:solidFill>
                  <a:srgbClr val="002060"/>
                </a:solidFill>
              </a:rPr>
              <a:t>)</a:t>
            </a:r>
            <a:r>
              <a:rPr lang="ru-RU" sz="2200" dirty="0" smtClean="0">
                <a:solidFill>
                  <a:srgbClr val="002060"/>
                </a:solidFill>
              </a:rPr>
              <a:t> для построения графиков функций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1604" y="4214818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 smtClean="0">
                <a:solidFill>
                  <a:srgbClr val="002060"/>
                </a:solidFill>
              </a:rPr>
              <a:t>составлять уравнения прямой по заданным условиям: проходящей через две точки с заданными координатами, проходящей через данную точку и параллельной данной прямой;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28860" y="5715016"/>
            <a:ext cx="6357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- </a:t>
            </a:r>
            <a:r>
              <a:rPr lang="ru-RU" sz="2200" dirty="0" smtClean="0">
                <a:solidFill>
                  <a:srgbClr val="002060"/>
                </a:solidFill>
              </a:rPr>
              <a:t>исследовать функцию по ее графику.</a:t>
            </a:r>
          </a:p>
        </p:txBody>
      </p:sp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3000364" y="3857628"/>
          <a:ext cx="2011362" cy="396875"/>
        </p:xfrm>
        <a:graphic>
          <a:graphicData uri="http://schemas.openxmlformats.org/presentationml/2006/ole">
            <p:oleObj spid="_x0000_s16398" name="Формула" r:id="rId4" imgW="1091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285728"/>
          <a:ext cx="7358115" cy="6215106"/>
        </p:xfrm>
        <a:graphic>
          <a:graphicData uri="http://schemas.openxmlformats.org/drawingml/2006/table">
            <a:tbl>
              <a:tblPr/>
              <a:tblGrid>
                <a:gridCol w="1989881"/>
                <a:gridCol w="1688792"/>
                <a:gridCol w="1839721"/>
                <a:gridCol w="1839721"/>
              </a:tblGrid>
              <a:tr h="381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Г.В.Дорофеев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С.Б.Суворова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Ю.Н.Макарычев,Н.Г.Миндюк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К.И.Нешков,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С.Б. Суворова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А. Г. Мордкович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86" name="Object 26"/>
          <p:cNvGraphicFramePr>
            <a:graphicFrameLocks noChangeAspect="1"/>
          </p:cNvGraphicFramePr>
          <p:nvPr/>
        </p:nvGraphicFramePr>
        <p:xfrm>
          <a:off x="3571868" y="714356"/>
          <a:ext cx="1552576" cy="1206500"/>
        </p:xfrm>
        <a:graphic>
          <a:graphicData uri="http://schemas.openxmlformats.org/presentationml/2006/ole">
            <p:oleObj spid="_x0000_s15386" name="Формула" r:id="rId3" imgW="850680" imgH="672840" progId="Equation.3">
              <p:embed/>
            </p:oleObj>
          </a:graphicData>
        </a:graphic>
      </p:graphicFrame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88" name="Object 28"/>
          <p:cNvGraphicFramePr>
            <a:graphicFrameLocks noChangeAspect="1"/>
          </p:cNvGraphicFramePr>
          <p:nvPr/>
        </p:nvGraphicFramePr>
        <p:xfrm>
          <a:off x="5214942" y="714356"/>
          <a:ext cx="1757363" cy="1493837"/>
        </p:xfrm>
        <a:graphic>
          <a:graphicData uri="http://schemas.openxmlformats.org/presentationml/2006/ole">
            <p:oleObj spid="_x0000_s15388" name="Формула" r:id="rId4" imgW="1041120" imgH="888840" progId="Equation.3">
              <p:embed/>
            </p:oleObj>
          </a:graphicData>
        </a:graphic>
      </p:graphicFrame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92" name="Object 32"/>
          <p:cNvGraphicFramePr>
            <a:graphicFrameLocks noChangeAspect="1"/>
          </p:cNvGraphicFramePr>
          <p:nvPr/>
        </p:nvGraphicFramePr>
        <p:xfrm>
          <a:off x="7143768" y="785794"/>
          <a:ext cx="1618012" cy="785818"/>
        </p:xfrm>
        <a:graphic>
          <a:graphicData uri="http://schemas.openxmlformats.org/presentationml/2006/ole">
            <p:oleObj spid="_x0000_s15392" name="Формула" r:id="rId5" imgW="990360" imgH="482400" progId="Equation.3">
              <p:embed/>
            </p:oleObj>
          </a:graphicData>
        </a:graphic>
      </p:graphicFrame>
      <p:graphicFrame>
        <p:nvGraphicFramePr>
          <p:cNvPr id="15394" name="Object 34"/>
          <p:cNvGraphicFramePr>
            <a:graphicFrameLocks noChangeAspect="1"/>
          </p:cNvGraphicFramePr>
          <p:nvPr/>
        </p:nvGraphicFramePr>
        <p:xfrm>
          <a:off x="3714744" y="2357430"/>
          <a:ext cx="1158875" cy="1684338"/>
        </p:xfrm>
        <a:graphic>
          <a:graphicData uri="http://schemas.openxmlformats.org/presentationml/2006/ole">
            <p:oleObj spid="_x0000_s15394" name="Формула" r:id="rId6" imgW="634680" imgH="939600" progId="Equation.3">
              <p:embed/>
            </p:oleObj>
          </a:graphicData>
        </a:graphic>
      </p:graphicFrame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95" name="Object 35"/>
          <p:cNvGraphicFramePr>
            <a:graphicFrameLocks noChangeAspect="1"/>
          </p:cNvGraphicFramePr>
          <p:nvPr/>
        </p:nvGraphicFramePr>
        <p:xfrm>
          <a:off x="5572132" y="2357430"/>
          <a:ext cx="785818" cy="1856688"/>
        </p:xfrm>
        <a:graphic>
          <a:graphicData uri="http://schemas.openxmlformats.org/presentationml/2006/ole">
            <p:oleObj spid="_x0000_s15395" name="Формула" r:id="rId7" imgW="482400" imgH="1143000" progId="Equation.3">
              <p:embed/>
            </p:oleObj>
          </a:graphicData>
        </a:graphic>
      </p:graphicFrame>
      <p:graphicFrame>
        <p:nvGraphicFramePr>
          <p:cNvPr id="15397" name="Object 37"/>
          <p:cNvGraphicFramePr>
            <a:graphicFrameLocks noChangeAspect="1"/>
          </p:cNvGraphicFramePr>
          <p:nvPr/>
        </p:nvGraphicFramePr>
        <p:xfrm>
          <a:off x="7286644" y="2428868"/>
          <a:ext cx="1617662" cy="2006600"/>
        </p:xfrm>
        <a:graphic>
          <a:graphicData uri="http://schemas.openxmlformats.org/presentationml/2006/ole">
            <p:oleObj spid="_x0000_s15397" name="Формула" r:id="rId8" imgW="990360" imgH="1231560" progId="Equation.3">
              <p:embed/>
            </p:oleObj>
          </a:graphicData>
        </a:graphic>
      </p:graphicFrame>
      <p:graphicFrame>
        <p:nvGraphicFramePr>
          <p:cNvPr id="15398" name="Object 38"/>
          <p:cNvGraphicFramePr>
            <a:graphicFrameLocks noChangeAspect="1"/>
          </p:cNvGraphicFramePr>
          <p:nvPr/>
        </p:nvGraphicFramePr>
        <p:xfrm>
          <a:off x="3714744" y="4643446"/>
          <a:ext cx="1228725" cy="1228725"/>
        </p:xfrm>
        <a:graphic>
          <a:graphicData uri="http://schemas.openxmlformats.org/presentationml/2006/ole">
            <p:oleObj spid="_x0000_s15398" name="Формула" r:id="rId9" imgW="672840" imgH="685800" progId="Equation.3">
              <p:embed/>
            </p:oleObj>
          </a:graphicData>
        </a:graphic>
      </p:graphicFrame>
      <p:graphicFrame>
        <p:nvGraphicFramePr>
          <p:cNvPr id="15399" name="Object 39"/>
          <p:cNvGraphicFramePr>
            <a:graphicFrameLocks noChangeAspect="1"/>
          </p:cNvGraphicFramePr>
          <p:nvPr/>
        </p:nvGraphicFramePr>
        <p:xfrm>
          <a:off x="5286380" y="4643446"/>
          <a:ext cx="1612900" cy="1898650"/>
        </p:xfrm>
        <a:graphic>
          <a:graphicData uri="http://schemas.openxmlformats.org/presentationml/2006/ole">
            <p:oleObj spid="_x0000_s15399" name="Формула" r:id="rId10" imgW="990360" imgH="1168200" progId="Equation.3">
              <p:embed/>
            </p:oleObj>
          </a:graphicData>
        </a:graphic>
      </p:graphicFrame>
      <p:graphicFrame>
        <p:nvGraphicFramePr>
          <p:cNvPr id="15400" name="Object 40"/>
          <p:cNvGraphicFramePr>
            <a:graphicFrameLocks noChangeAspect="1"/>
          </p:cNvGraphicFramePr>
          <p:nvPr/>
        </p:nvGraphicFramePr>
        <p:xfrm>
          <a:off x="7143768" y="4786322"/>
          <a:ext cx="1512888" cy="1220787"/>
        </p:xfrm>
        <a:graphic>
          <a:graphicData uri="http://schemas.openxmlformats.org/presentationml/2006/ole">
            <p:oleObj spid="_x0000_s15400" name="Формула" r:id="rId11" imgW="927000" imgH="749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125" t="3125" r="4687" b="2083"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ege-study.ru/wp-content/uploads/2019/09/%D1%80%D0%B8%D1%815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357562"/>
            <a:ext cx="3910008" cy="23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408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Сдвиг по горизонтали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2714612" y="857232"/>
          <a:ext cx="2578100" cy="642937"/>
        </p:xfrm>
        <a:graphic>
          <a:graphicData uri="http://schemas.openxmlformats.org/presentationml/2006/ole">
            <p:oleObj spid="_x0000_s31745" name="Формула" r:id="rId4" imgW="863280" imgH="215640" progId="Equation.3">
              <p:embed/>
            </p:oleObj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85786" y="1857364"/>
          <a:ext cx="2351087" cy="642938"/>
        </p:xfrm>
        <a:graphic>
          <a:graphicData uri="http://schemas.openxmlformats.org/presentationml/2006/ole">
            <p:oleObj spid="_x0000_s31746" name="Формула" r:id="rId5" imgW="787320" imgH="215640" progId="Equation.3">
              <p:embed/>
            </p:oleObj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429256" y="1857364"/>
          <a:ext cx="2314575" cy="642938"/>
        </p:xfrm>
        <a:graphic>
          <a:graphicData uri="http://schemas.openxmlformats.org/presentationml/2006/ole">
            <p:oleObj spid="_x0000_s31747" name="Формула" r:id="rId6" imgW="774360" imgH="215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3438" y="25003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сдвиг относительно исходной функции</a:t>
            </a:r>
          </a:p>
          <a:p>
            <a:pPr algn="ctr"/>
            <a:r>
              <a:rPr lang="ru-RU" dirty="0" smtClean="0"/>
              <a:t> на </a:t>
            </a:r>
            <a:r>
              <a:rPr lang="ru-RU" i="1" dirty="0" smtClean="0"/>
              <a:t>а</a:t>
            </a:r>
            <a:r>
              <a:rPr lang="ru-RU" dirty="0" smtClean="0"/>
              <a:t> вправо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50030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сдвиг относительно исходной функции</a:t>
            </a:r>
          </a:p>
          <a:p>
            <a:pPr algn="ctr"/>
            <a:r>
              <a:rPr lang="ru-RU" dirty="0" smtClean="0"/>
              <a:t> на </a:t>
            </a:r>
            <a:r>
              <a:rPr lang="ru-RU" i="1" dirty="0" smtClean="0"/>
              <a:t>а</a:t>
            </a:r>
            <a:r>
              <a:rPr lang="ru-RU" dirty="0" smtClean="0"/>
              <a:t> влево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928794" y="1428736"/>
            <a:ext cx="1214446" cy="4286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43438" y="1428736"/>
            <a:ext cx="1428760" cy="5000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ge-study.ru/wp-content/uploads/2019/09/%D1%80%D0%B8%D1%81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143248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3712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Сдвиг по вертикали</a:t>
            </a: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733675" y="857250"/>
          <a:ext cx="2540000" cy="642938"/>
        </p:xfrm>
        <a:graphic>
          <a:graphicData uri="http://schemas.openxmlformats.org/presentationml/2006/ole">
            <p:oleObj spid="_x0000_s30721" name="Формула" r:id="rId4" imgW="850680" imgH="215640" progId="Equation.3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04863" y="1857375"/>
          <a:ext cx="2312987" cy="642938"/>
        </p:xfrm>
        <a:graphic>
          <a:graphicData uri="http://schemas.openxmlformats.org/presentationml/2006/ole">
            <p:oleObj spid="_x0000_s30722" name="Формула" r:id="rId5" imgW="774360" imgH="21564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448300" y="1857375"/>
          <a:ext cx="2276475" cy="642938"/>
        </p:xfrm>
        <a:graphic>
          <a:graphicData uri="http://schemas.openxmlformats.org/presentationml/2006/ole">
            <p:oleObj spid="_x0000_s30723" name="Формула" r:id="rId6" imgW="761760" imgH="215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3438" y="25003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сдвиг относительно исходной функции</a:t>
            </a:r>
          </a:p>
          <a:p>
            <a:pPr algn="ctr"/>
            <a:r>
              <a:rPr lang="ru-RU" dirty="0" smtClean="0"/>
              <a:t> на </a:t>
            </a:r>
            <a:r>
              <a:rPr lang="ru-RU" i="1" dirty="0" smtClean="0"/>
              <a:t>с</a:t>
            </a:r>
            <a:r>
              <a:rPr lang="ru-RU" dirty="0" smtClean="0"/>
              <a:t> вниз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50030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сдвиг относительно исходной функции</a:t>
            </a:r>
          </a:p>
          <a:p>
            <a:pPr algn="ctr"/>
            <a:r>
              <a:rPr lang="ru-RU" dirty="0" smtClean="0"/>
              <a:t> на </a:t>
            </a:r>
            <a:r>
              <a:rPr lang="ru-RU" i="1" dirty="0" smtClean="0"/>
              <a:t>с</a:t>
            </a:r>
            <a:r>
              <a:rPr lang="ru-RU" dirty="0" smtClean="0"/>
              <a:t> вверх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928794" y="1428736"/>
            <a:ext cx="1214446" cy="4286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1428736"/>
            <a:ext cx="1428760" cy="5000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ge-study.ru/wp-content/uploads/2019/09/%D1%80%D0%B8%D1%815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48"/>
            <a:ext cx="5210173" cy="34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2714612" y="857232"/>
          <a:ext cx="2578100" cy="642937"/>
        </p:xfrm>
        <a:graphic>
          <a:graphicData uri="http://schemas.openxmlformats.org/presentationml/2006/ole">
            <p:oleObj spid="_x0000_s33794" name="Формула" r:id="rId4" imgW="863280" imgH="215640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44500" y="1857375"/>
          <a:ext cx="3033713" cy="642938"/>
        </p:xfrm>
        <a:graphic>
          <a:graphicData uri="http://schemas.openxmlformats.org/presentationml/2006/ole">
            <p:oleObj spid="_x0000_s33795" name="Формула" r:id="rId5" imgW="1015920" imgH="21564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221288" y="1857375"/>
          <a:ext cx="2732087" cy="642938"/>
        </p:xfrm>
        <a:graphic>
          <a:graphicData uri="http://schemas.openxmlformats.org/presentationml/2006/ole">
            <p:oleObj spid="_x0000_s33796" name="Формула" r:id="rId6" imgW="914400" imgH="2156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3438" y="25003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сжатие  в </a:t>
            </a:r>
            <a:r>
              <a:rPr lang="en-US" i="1" dirty="0" smtClean="0"/>
              <a:t>k</a:t>
            </a:r>
            <a:r>
              <a:rPr lang="ru-RU" dirty="0" smtClean="0"/>
              <a:t> раз относительно исходной функции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50030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растяжение  в </a:t>
            </a:r>
            <a:r>
              <a:rPr lang="en-US" i="1" dirty="0" smtClean="0"/>
              <a:t>k</a:t>
            </a:r>
            <a:r>
              <a:rPr lang="ru-RU" dirty="0" smtClean="0"/>
              <a:t> раз относительно исходной функции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928794" y="1428736"/>
            <a:ext cx="1214446" cy="4286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3438" y="1428736"/>
            <a:ext cx="1428760" cy="5000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5720" y="285728"/>
            <a:ext cx="6787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Растяжение (сжатие) по горизонтали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6412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Растяжение (сжатие) по вертикали</a:t>
            </a:r>
          </a:p>
        </p:txBody>
      </p:sp>
      <p:pic>
        <p:nvPicPr>
          <p:cNvPr id="3" name="Рисунок 2" descr="https://ege-study.ru/wp-content/uploads/2019/09/%D1%80%D0%B8%D1%81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429000"/>
            <a:ext cx="4572032" cy="30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676525" y="857250"/>
          <a:ext cx="2654300" cy="642938"/>
        </p:xfrm>
        <a:graphic>
          <a:graphicData uri="http://schemas.openxmlformats.org/presentationml/2006/ole">
            <p:oleObj spid="_x0000_s34821" name="Формула" r:id="rId4" imgW="888840" imgH="215640" progId="Equation.3">
              <p:embed/>
            </p:oleObj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68300" y="1857375"/>
          <a:ext cx="3186113" cy="642938"/>
        </p:xfrm>
        <a:graphic>
          <a:graphicData uri="http://schemas.openxmlformats.org/presentationml/2006/ole">
            <p:oleObj spid="_x0000_s34822" name="Формула" r:id="rId5" imgW="1066680" imgH="21564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146675" y="1857375"/>
          <a:ext cx="2882900" cy="642938"/>
        </p:xfrm>
        <a:graphic>
          <a:graphicData uri="http://schemas.openxmlformats.org/presentationml/2006/ole">
            <p:oleObj spid="_x0000_s34823" name="Формула" r:id="rId6" imgW="965160" imgH="21564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43438" y="25003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растяжение  в </a:t>
            </a:r>
            <a:r>
              <a:rPr lang="en-US" i="1" dirty="0" smtClean="0"/>
              <a:t>m</a:t>
            </a:r>
            <a:r>
              <a:rPr lang="ru-RU" dirty="0" smtClean="0"/>
              <a:t> раз относительно исходной функции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50030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сжатие в </a:t>
            </a:r>
            <a:r>
              <a:rPr lang="en-US" i="1" dirty="0" smtClean="0"/>
              <a:t>m</a:t>
            </a:r>
            <a:r>
              <a:rPr lang="ru-RU" dirty="0" smtClean="0"/>
              <a:t> раз относительно исходной функции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928794" y="1428736"/>
            <a:ext cx="1214446" cy="4286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643438" y="1428736"/>
            <a:ext cx="1428760" cy="5000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lum contrast="30000"/>
          </a:blip>
          <a:srcRect l="8775" b="83006"/>
          <a:stretch>
            <a:fillRect/>
          </a:stretch>
        </p:blipFill>
        <p:spPr bwMode="auto">
          <a:xfrm>
            <a:off x="428596" y="785794"/>
            <a:ext cx="83582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№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35762" t="16830" r="28228" b="12418"/>
          <a:stretch>
            <a:fillRect/>
          </a:stretch>
        </p:blipFill>
        <p:spPr bwMode="auto">
          <a:xfrm>
            <a:off x="1714480" y="1857364"/>
            <a:ext cx="34290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1714480" y="4643446"/>
            <a:ext cx="242889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V="1">
            <a:off x="928662" y="3857628"/>
            <a:ext cx="2581292" cy="95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5643570" y="2786058"/>
          <a:ext cx="1514475" cy="503237"/>
        </p:xfrm>
        <a:graphic>
          <a:graphicData uri="http://schemas.openxmlformats.org/presentationml/2006/ole">
            <p:oleObj spid="_x0000_s35842" name="Формула" r:id="rId4" imgW="723600" imgH="241200" progId="Equation.3">
              <p:embed/>
            </p:oleObj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643570" y="1857364"/>
          <a:ext cx="876300" cy="477838"/>
        </p:xfrm>
        <a:graphic>
          <a:graphicData uri="http://schemas.openxmlformats.org/presentationml/2006/ole">
            <p:oleObj spid="_x0000_s35843" name="Формула" r:id="rId5" imgW="419040" imgH="228600" progId="Equation.3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643570" y="2357430"/>
          <a:ext cx="690563" cy="371475"/>
        </p:xfrm>
        <a:graphic>
          <a:graphicData uri="http://schemas.openxmlformats.org/presentationml/2006/ole">
            <p:oleObj spid="_x0000_s35844" name="Формула" r:id="rId6" imgW="330120" imgH="17748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5643570" y="3357562"/>
          <a:ext cx="1966912" cy="503237"/>
        </p:xfrm>
        <a:graphic>
          <a:graphicData uri="http://schemas.openxmlformats.org/presentationml/2006/ole">
            <p:oleObj spid="_x0000_s35845" name="Формула" r:id="rId7" imgW="939600" imgH="241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85918" y="3429000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- 4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428625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- 3</a:t>
            </a:r>
            <a:endParaRPr lang="ru-RU" sz="2000" b="1" dirty="0"/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429256" y="4071942"/>
          <a:ext cx="2924175" cy="503237"/>
        </p:xfrm>
        <a:graphic>
          <a:graphicData uri="http://schemas.openxmlformats.org/presentationml/2006/ole">
            <p:oleObj spid="_x0000_s35846" name="Формула" r:id="rId8" imgW="1396800" imgH="2412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16" y="592933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Ответ: </a:t>
            </a:r>
            <a:r>
              <a:rPr lang="en-US" sz="2400" b="1" dirty="0" smtClean="0"/>
              <a:t>61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305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Формула</vt:lpstr>
      <vt:lpstr>Microsoft Equation 3.0</vt:lpstr>
      <vt:lpstr>Применение знаний выпускника основной образовательной школы, полученных  им  в разделе «Функциональная линия» к выполнению задания № 9 в ЕГЭ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знаний выпускника основной образовательной школы, полученных  им  в разделе «Функциональная линия» к выполнению задания № 9 в ЕГЭ</dc:title>
  <dc:creator>ЗД ИКТ</dc:creator>
  <cp:lastModifiedBy>23</cp:lastModifiedBy>
  <cp:revision>9</cp:revision>
  <dcterms:created xsi:type="dcterms:W3CDTF">2022-04-14T13:10:10Z</dcterms:created>
  <dcterms:modified xsi:type="dcterms:W3CDTF">2022-04-28T04:29:00Z</dcterms:modified>
</cp:coreProperties>
</file>